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7"/>
  </p:notesMasterIdLst>
  <p:sldIdLst>
    <p:sldId id="261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8" r:id="rId14"/>
    <p:sldId id="279" r:id="rId15"/>
    <p:sldId id="276" r:id="rId16"/>
  </p:sldIdLst>
  <p:sldSz cx="12192000" cy="6858000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B6EF974-E66F-49BD-9996-E8B998076CC9}">
          <p14:sldIdLst>
            <p14:sldId id="261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8"/>
            <p14:sldId id="279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jOmBtk5DbvnkierGKxpb4ZbKw0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5016" autoAdjust="0"/>
  </p:normalViewPr>
  <p:slideViewPr>
    <p:cSldViewPr snapToGrid="0">
      <p:cViewPr varScale="1">
        <p:scale>
          <a:sx n="79" d="100"/>
          <a:sy n="79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customschemas.google.com/relationships/presentationmetadata" Target="meta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695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998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711512" y="330213"/>
            <a:ext cx="1284576" cy="63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/>
          <p:nvPr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</p:sp>
      <p:pic>
        <p:nvPicPr>
          <p:cNvPr id="13" name="Google Shape;13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3317" y="0"/>
            <a:ext cx="1489765" cy="138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3"/>
          <p:cNvSpPr/>
          <p:nvPr/>
        </p:nvSpPr>
        <p:spPr>
          <a:xfrm>
            <a:off x="10974189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</p:sp>
      <p:sp>
        <p:nvSpPr>
          <p:cNvPr id="15" name="Google Shape;1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 txBox="1">
            <a:spLocks noGrp="1"/>
          </p:cNvSpPr>
          <p:nvPr>
            <p:ph type="ctrTitle"/>
          </p:nvPr>
        </p:nvSpPr>
        <p:spPr>
          <a:xfrm>
            <a:off x="1524000" y="1108202"/>
            <a:ext cx="91440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3200" b="1" dirty="0"/>
              <a:t>Project Title: MTA Daily Ridership Analysis</a:t>
            </a:r>
            <a:endParaRPr sz="3200" b="1" dirty="0"/>
          </a:p>
        </p:txBody>
      </p:sp>
      <p:sp>
        <p:nvSpPr>
          <p:cNvPr id="161" name="Google Shape;161;p6"/>
          <p:cNvSpPr txBox="1">
            <a:spLocks noGrp="1"/>
          </p:cNvSpPr>
          <p:nvPr>
            <p:ph type="subTitle" idx="1"/>
          </p:nvPr>
        </p:nvSpPr>
        <p:spPr>
          <a:xfrm>
            <a:off x="1524000" y="2206752"/>
            <a:ext cx="9144000" cy="30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Submitted by: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Data Pioneers</a:t>
            </a:r>
            <a:endParaRPr lang="ar-EG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</a:pPr>
            <a:endParaRPr lang="en-US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dirty="0"/>
              <a:t>Presenter's Name:</a:t>
            </a:r>
            <a:r>
              <a:rPr lang="en-US" dirty="0"/>
              <a:t> Mohamed Alaa Mahmoud</a:t>
            </a:r>
            <a:r>
              <a:rPr lang="ar-EG" dirty="0"/>
              <a:t>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ar-EG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dirty="0"/>
              <a:t>Date:</a:t>
            </a:r>
            <a:r>
              <a:rPr lang="en-US" dirty="0"/>
              <a:t> 5/9/2025</a:t>
            </a:r>
          </a:p>
        </p:txBody>
      </p:sp>
      <p:sp>
        <p:nvSpPr>
          <p:cNvPr id="162" name="Google Shape;16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5/9/2025</a:t>
            </a:r>
            <a:endParaRPr dirty="0"/>
          </a:p>
        </p:txBody>
      </p:sp>
      <p:sp>
        <p:nvSpPr>
          <p:cNvPr id="163" name="Google Shape;163;p6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165" name="Google Shape;165;p6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B0BE-FD1C-E5A9-F012-CBB794D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1058989"/>
            <a:ext cx="10268712" cy="100965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Dashboard Snapshots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995A3-3FDA-E757-B0CA-2C35F642D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304" y="2355112"/>
            <a:ext cx="5910072" cy="36250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91551-399E-365B-955A-42E525E38C6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47104" y="2791968"/>
            <a:ext cx="4806696" cy="31882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C0AF6-733C-1F55-4621-F5BDB584ED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6C6DF7-C1C1-A34E-D7AB-4C734FE0B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" y="2068640"/>
            <a:ext cx="5989322" cy="3945683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9524FEE-73B0-20C7-E136-B27E85EBE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272" y="2068640"/>
            <a:ext cx="5730240" cy="39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AFD65-2324-79CF-66FB-7654A8FEB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757928" cy="377050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1D3BEC-0510-60E9-C4BA-454755FCADA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3680" y="1825625"/>
            <a:ext cx="477012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5C24F-AED3-59CC-48F9-35401D1136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A9F7E-ECEA-DC1A-F8AA-9867ABF2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1" y="1648968"/>
            <a:ext cx="5836920" cy="4531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3D201-5D7B-E3D2-CA8D-7E74D8E2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47" y="1646238"/>
            <a:ext cx="5757672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4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3A2E-3836-5E69-4314-5F5D14870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587" y="1858529"/>
            <a:ext cx="9075174" cy="63761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A23B04-5A24-7C56-7C2F-407FCF1F3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5174" y="3016779"/>
            <a:ext cx="9144000" cy="2298290"/>
          </a:xfrm>
        </p:spPr>
        <p:txBody>
          <a:bodyPr/>
          <a:lstStyle/>
          <a:p>
            <a:r>
              <a:rPr lang="en-US" b="1" dirty="0"/>
              <a:t>Thank you for your attention and time.</a:t>
            </a:r>
            <a:br>
              <a:rPr lang="en-US" dirty="0"/>
            </a:br>
            <a:r>
              <a:rPr lang="en-US" dirty="0"/>
              <a:t>We truly appreciate the opportunity to present our project.</a:t>
            </a:r>
            <a:br>
              <a:rPr lang="en-US" dirty="0"/>
            </a:br>
            <a:r>
              <a:rPr lang="en-US" dirty="0"/>
              <a:t>We look forward to your questions, feedback, and suggestions!</a:t>
            </a:r>
          </a:p>
          <a:p>
            <a:endParaRPr lang="en-US" dirty="0"/>
          </a:p>
        </p:txBody>
      </p:sp>
      <p:sp>
        <p:nvSpPr>
          <p:cNvPr id="5" name="Google Shape;172;p7">
            <a:extLst>
              <a:ext uri="{FF2B5EF4-FFF2-40B4-BE49-F238E27FC236}">
                <a16:creationId xmlns:a16="http://schemas.microsoft.com/office/drawing/2014/main" id="{280BE17A-6DD3-E318-E4C4-30CF2FB1569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EB2D2-2F50-9ACB-6EDC-AA0A62E26E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1791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BD5D6-B600-97E7-405B-F01336BD0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4468"/>
            <a:ext cx="9144000" cy="1629454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Project Idea</a:t>
            </a:r>
            <a:br>
              <a:rPr lang="en-US" sz="8000" b="1" dirty="0"/>
            </a:b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AF19-6807-153F-2E3B-63A57A2CD1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E8F936C-7F07-5B4B-3122-D1C8AACC2C1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3999" y="2677721"/>
            <a:ext cx="9876133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Proposed Solution: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Analyze daily ridership data using Power BI to uncover usage patterns and insights.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25498-0A37-3291-1CCE-D10FB4E1195F}"/>
              </a:ext>
            </a:extLst>
          </p:cNvPr>
          <p:cNvSpPr txBox="1"/>
          <p:nvPr/>
        </p:nvSpPr>
        <p:spPr>
          <a:xfrm>
            <a:off x="1523999" y="1872374"/>
            <a:ext cx="9876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Problem: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A decline in public transit ridership after the COVID-19 pandemic, affecting operations and planning.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E7D97-BDCF-0B62-64BC-4E3FBAB541DE}"/>
              </a:ext>
            </a:extLst>
          </p:cNvPr>
          <p:cNvSpPr txBox="1"/>
          <p:nvPr/>
        </p:nvSpPr>
        <p:spPr>
          <a:xfrm>
            <a:off x="1477667" y="3699766"/>
            <a:ext cx="9655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Unique Value:</a:t>
            </a:r>
            <a:r>
              <a:rPr lang="en-US" sz="2000" dirty="0"/>
              <a:t> The project uniquely focuses on pre- vs. post-pandemic comparison and leverages professional tools to present data with actionable recommendations.</a:t>
            </a:r>
          </a:p>
          <a:p>
            <a:endParaRPr lang="en-US" dirty="0"/>
          </a:p>
        </p:txBody>
      </p:sp>
      <p:sp>
        <p:nvSpPr>
          <p:cNvPr id="3" name="Google Shape;162;p6">
            <a:extLst>
              <a:ext uri="{FF2B5EF4-FFF2-40B4-BE49-F238E27FC236}">
                <a16:creationId xmlns:a16="http://schemas.microsoft.com/office/drawing/2014/main" id="{55458F35-72FA-FFC3-B075-4CCCC8B094C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5/9/2025</a:t>
            </a:r>
            <a:endParaRPr dirty="0"/>
          </a:p>
        </p:txBody>
      </p:sp>
      <p:pic>
        <p:nvPicPr>
          <p:cNvPr id="6" name="Google Shape;165;p6" title="download.png">
            <a:extLst>
              <a:ext uri="{FF2B5EF4-FFF2-40B4-BE49-F238E27FC236}">
                <a16:creationId xmlns:a16="http://schemas.microsoft.com/office/drawing/2014/main" id="{86F86795-9D28-E9F3-D990-A57F3DDE401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79009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2;p7">
            <a:extLst>
              <a:ext uri="{FF2B5EF4-FFF2-40B4-BE49-F238E27FC236}">
                <a16:creationId xmlns:a16="http://schemas.microsoft.com/office/drawing/2014/main" id="{EB609E97-4E08-0FA9-3E2C-37B64B3F041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0235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08181-9349-FCB0-81BD-40A7C4510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2453"/>
            <a:ext cx="9144000" cy="477837"/>
          </a:xfrm>
        </p:spPr>
        <p:txBody>
          <a:bodyPr>
            <a:noAutofit/>
          </a:bodyPr>
          <a:lstStyle/>
          <a:p>
            <a:r>
              <a:rPr lang="en-US" sz="3200" b="1" i="0" u="none" strike="noStrike" cap="none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Project Wireframe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A9134-8994-E30B-EA7A-85BA13BA8D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5" name="Google Shape;165;p6" title="download.png">
            <a:extLst>
              <a:ext uri="{FF2B5EF4-FFF2-40B4-BE49-F238E27FC236}">
                <a16:creationId xmlns:a16="http://schemas.microsoft.com/office/drawing/2014/main" id="{292753BA-91A7-04EC-0AD7-41317D8772C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62;p6">
            <a:extLst>
              <a:ext uri="{FF2B5EF4-FFF2-40B4-BE49-F238E27FC236}">
                <a16:creationId xmlns:a16="http://schemas.microsoft.com/office/drawing/2014/main" id="{FD924B5B-83AC-216B-7B02-2751798939F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5/9/2025</a:t>
            </a:r>
            <a:endParaRPr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F575BEA-9F42-4A1B-0797-81F0437831B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2504" y="1651801"/>
            <a:ext cx="9837568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Interfaces: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dashboard showing total ridership, recovery rates,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daily/seasonal distributions.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07280-4AD3-CB51-FC56-3C31A997ECD8}"/>
              </a:ext>
            </a:extLst>
          </p:cNvPr>
          <p:cNvSpPr txBox="1"/>
          <p:nvPr/>
        </p:nvSpPr>
        <p:spPr>
          <a:xfrm>
            <a:off x="231648" y="2474893"/>
            <a:ext cx="119603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User Journey:</a:t>
            </a:r>
            <a:r>
              <a:rPr lang="en-US" sz="2000" dirty="0"/>
              <a:t> Access the dashboard → Filter by date or transport mode → Extract insights → Support decision-making.</a:t>
            </a:r>
          </a:p>
          <a:p>
            <a:endParaRPr lang="en-US" sz="1600" dirty="0"/>
          </a:p>
        </p:txBody>
      </p:sp>
      <p:sp>
        <p:nvSpPr>
          <p:cNvPr id="11" name="Google Shape;172;p7">
            <a:extLst>
              <a:ext uri="{FF2B5EF4-FFF2-40B4-BE49-F238E27FC236}">
                <a16:creationId xmlns:a16="http://schemas.microsoft.com/office/drawing/2014/main" id="{52EB1160-61F1-903C-C4C5-685042C6F8D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DC2344-3AED-22F9-EF78-6C9FA2AC5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432" y="2890271"/>
            <a:ext cx="9837568" cy="331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8FB9-6C13-DC47-A634-462A5775E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869" y="1106995"/>
            <a:ext cx="9144000" cy="477837"/>
          </a:xfrm>
        </p:spPr>
        <p:txBody>
          <a:bodyPr>
            <a:noAutofit/>
          </a:bodyPr>
          <a:lstStyle/>
          <a:p>
            <a:r>
              <a:rPr lang="en-US" sz="3200" b="1" dirty="0"/>
              <a:t>End Users +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BC045-A7CB-4F37-0A83-B4F609C9AC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7" name="Google Shape;145;p5">
            <a:extLst>
              <a:ext uri="{FF2B5EF4-FFF2-40B4-BE49-F238E27FC236}">
                <a16:creationId xmlns:a16="http://schemas.microsoft.com/office/drawing/2014/main" id="{04733DC6-4650-7522-7DDC-265D77B8CE5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5/9/2025</a:t>
            </a:r>
            <a:endParaRPr dirty="0"/>
          </a:p>
        </p:txBody>
      </p:sp>
      <p:pic>
        <p:nvPicPr>
          <p:cNvPr id="10" name="Google Shape;165;p6" title="download.png">
            <a:extLst>
              <a:ext uri="{FF2B5EF4-FFF2-40B4-BE49-F238E27FC236}">
                <a16:creationId xmlns:a16="http://schemas.microsoft.com/office/drawing/2014/main" id="{01304ED9-37E7-1BA2-FBEB-E84D62CDA6E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4FB86FF3-73D7-187B-7FC8-5DF61808BE4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960554" y="2092067"/>
            <a:ext cx="75438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End Users: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Transit authorities, data analysts, decision-makers.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AE7D8-A363-FDA7-5A95-48DB57F30B8D}"/>
              </a:ext>
            </a:extLst>
          </p:cNvPr>
          <p:cNvSpPr txBox="1"/>
          <p:nvPr/>
        </p:nvSpPr>
        <p:spPr>
          <a:xfrm>
            <a:off x="1960553" y="2908762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Key Features</a:t>
            </a:r>
            <a:r>
              <a:rPr lang="en-US" sz="2000" dirty="0"/>
              <a:t>: Weekday/weekend analysis, seasonal trends, </a:t>
            </a:r>
          </a:p>
          <a:p>
            <a:r>
              <a:rPr lang="en-US" sz="2000" dirty="0"/>
              <a:t>pre vs post pandemic comparison, busiest days.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E8481F-658E-E7AE-2936-9B7FC8F3BD8A}"/>
              </a:ext>
            </a:extLst>
          </p:cNvPr>
          <p:cNvSpPr txBox="1"/>
          <p:nvPr/>
        </p:nvSpPr>
        <p:spPr>
          <a:xfrm>
            <a:off x="1960553" y="3853846"/>
            <a:ext cx="7423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It Helps:</a:t>
            </a:r>
            <a:r>
              <a:rPr lang="en-US" sz="2000" dirty="0"/>
              <a:t> Improves service planning, identifies peak periods, and supports strategic decisions.</a:t>
            </a:r>
          </a:p>
        </p:txBody>
      </p:sp>
      <p:sp>
        <p:nvSpPr>
          <p:cNvPr id="20" name="Google Shape;172;p7">
            <a:extLst>
              <a:ext uri="{FF2B5EF4-FFF2-40B4-BE49-F238E27FC236}">
                <a16:creationId xmlns:a16="http://schemas.microsoft.com/office/drawing/2014/main" id="{D9452AF9-5EA1-02F7-4DC6-5DAD5972122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5288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6AAF-4AFB-0DEA-007D-E44076665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55905"/>
            <a:ext cx="9144000" cy="733611"/>
          </a:xfrm>
        </p:spPr>
        <p:txBody>
          <a:bodyPr>
            <a:noAutofit/>
          </a:bodyPr>
          <a:lstStyle/>
          <a:p>
            <a:r>
              <a:rPr lang="en-US" sz="3200" b="1" dirty="0"/>
              <a:t>Data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86A90-CE8D-73E5-2479-48B3DAE12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295" y="1658112"/>
            <a:ext cx="11571389" cy="4529642"/>
          </a:xfrm>
        </p:spPr>
        <p:txBody>
          <a:bodyPr>
            <a:normAutofit/>
          </a:bodyPr>
          <a:lstStyle/>
          <a:p>
            <a:pPr marL="50800" indent="0" algn="l"/>
            <a:r>
              <a:rPr lang="en-US" b="1" dirty="0"/>
              <a:t>S</a:t>
            </a:r>
            <a:r>
              <a:rPr lang="en-US" sz="2000" b="1" dirty="0"/>
              <a:t>ource</a:t>
            </a:r>
            <a:r>
              <a:rPr lang="en-US" b="1" dirty="0"/>
              <a:t>:</a:t>
            </a:r>
            <a:r>
              <a:rPr lang="en-US" dirty="0"/>
              <a:t> Excel file with:</a:t>
            </a:r>
          </a:p>
          <a:p>
            <a:pPr marL="457200" lvl="1" indent="0" algn="l"/>
            <a:r>
              <a:rPr lang="en-US" b="1" dirty="0"/>
              <a:t>14 Measure Columns</a:t>
            </a:r>
            <a:r>
              <a:rPr lang="en-US" dirty="0"/>
              <a:t> (e.g., total ridership, recovery %)</a:t>
            </a:r>
          </a:p>
          <a:p>
            <a:pPr marL="457200" lvl="1" indent="0" algn="l"/>
            <a:r>
              <a:rPr lang="en-US" b="1" dirty="0"/>
              <a:t>2 Dimension Columns</a:t>
            </a:r>
            <a:r>
              <a:rPr lang="en-US" dirty="0"/>
              <a:t> (date, transport mode)</a:t>
            </a:r>
            <a:endParaRPr lang="en-US" b="1" dirty="0"/>
          </a:p>
          <a:p>
            <a:pPr marL="50800" indent="0" algn="l"/>
            <a:r>
              <a:rPr lang="en-US" sz="2000" b="1" dirty="0"/>
              <a:t>Star Schema Model in Power BI:</a:t>
            </a:r>
            <a:endParaRPr lang="en-US" sz="2000" dirty="0"/>
          </a:p>
          <a:p>
            <a:pPr marL="457200" lvl="1" indent="0" algn="l"/>
            <a:r>
              <a:rPr lang="en-US" dirty="0"/>
              <a:t>Dim Calendar, </a:t>
            </a:r>
            <a:endParaRPr lang="ar-EG" dirty="0"/>
          </a:p>
          <a:p>
            <a:pPr marL="457200" lvl="1" indent="0" algn="l"/>
            <a:r>
              <a:rPr lang="en-US" dirty="0"/>
              <a:t>Dim Transport</a:t>
            </a:r>
            <a:r>
              <a:rPr lang="ar-EG" dirty="0"/>
              <a:t> </a:t>
            </a:r>
            <a:r>
              <a:rPr lang="en-US" dirty="0"/>
              <a:t>Mode </a:t>
            </a:r>
            <a:endParaRPr lang="ar-EG" dirty="0"/>
          </a:p>
          <a:p>
            <a:pPr marL="457200" lvl="1" indent="0" algn="l"/>
            <a:r>
              <a:rPr lang="en-US" dirty="0"/>
              <a:t>Fact MTA</a:t>
            </a:r>
            <a:r>
              <a:rPr lang="ar-EG" dirty="0"/>
              <a:t> </a:t>
            </a:r>
            <a:r>
              <a:rPr lang="en-US" dirty="0"/>
              <a:t>Daily</a:t>
            </a:r>
            <a:r>
              <a:rPr lang="ar-EG" dirty="0"/>
              <a:t> </a:t>
            </a:r>
            <a:r>
              <a:rPr lang="en-US" dirty="0"/>
              <a:t>Ridership</a:t>
            </a:r>
            <a:endParaRPr lang="en-US" b="1" dirty="0"/>
          </a:p>
          <a:p>
            <a:pPr marL="50800" indent="0" algn="l"/>
            <a:r>
              <a:rPr lang="en-US" sz="2000" b="1" dirty="0"/>
              <a:t>Cleaning Steps</a:t>
            </a:r>
            <a:r>
              <a:rPr lang="en-US" b="1" dirty="0"/>
              <a:t>:</a:t>
            </a:r>
            <a:r>
              <a:rPr lang="en-US" dirty="0"/>
              <a:t> Unpivot data, remove duplicates, build dimension/fact tables via Power Query.</a:t>
            </a:r>
          </a:p>
          <a:p>
            <a:pPr algn="l"/>
            <a:r>
              <a:rPr lang="en-US" sz="2000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Data Dictionary</a:t>
            </a:r>
            <a:r>
              <a:rPr lang="ar-EG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:</a:t>
            </a:r>
            <a:r>
              <a:rPr lang="en-US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Kay Columns Explanation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0FC74-8928-0241-2AA8-1CF95010DC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5" name="Google Shape;145;p5">
            <a:extLst>
              <a:ext uri="{FF2B5EF4-FFF2-40B4-BE49-F238E27FC236}">
                <a16:creationId xmlns:a16="http://schemas.microsoft.com/office/drawing/2014/main" id="{0ACC1A6E-2C6B-E2C0-D336-D6C4D45129C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5/9/2025</a:t>
            </a:r>
            <a:endParaRPr dirty="0"/>
          </a:p>
        </p:txBody>
      </p:sp>
      <p:pic>
        <p:nvPicPr>
          <p:cNvPr id="8" name="Google Shape;165;p6" title="download.png">
            <a:extLst>
              <a:ext uri="{FF2B5EF4-FFF2-40B4-BE49-F238E27FC236}">
                <a16:creationId xmlns:a16="http://schemas.microsoft.com/office/drawing/2014/main" id="{B3213DF7-5BC2-D616-56DA-5D76A8BF29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2;p7">
            <a:extLst>
              <a:ext uri="{FF2B5EF4-FFF2-40B4-BE49-F238E27FC236}">
                <a16:creationId xmlns:a16="http://schemas.microsoft.com/office/drawing/2014/main" id="{9C70BDE0-35F6-05E0-0E7F-36290011090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077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24143-3673-C431-6049-798286BD6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215"/>
            <a:ext cx="9144000" cy="1414769"/>
          </a:xfrm>
        </p:spPr>
        <p:txBody>
          <a:bodyPr>
            <a:normAutofit/>
          </a:bodyPr>
          <a:lstStyle/>
          <a:p>
            <a:r>
              <a:rPr lang="en-US" sz="3200" b="1" dirty="0"/>
              <a:t>Programming Languages +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DE1C5-6409-4A89-EA3B-C8ADD7038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17700"/>
            <a:ext cx="9144000" cy="4076700"/>
          </a:xfrm>
        </p:spPr>
        <p:txBody>
          <a:bodyPr/>
          <a:lstStyle/>
          <a:p>
            <a:pPr marL="50800" indent="0" algn="l"/>
            <a:r>
              <a:rPr lang="en-US" sz="2000" b="1" dirty="0"/>
              <a:t>Power BI</a:t>
            </a:r>
            <a:r>
              <a:rPr lang="en-US" sz="2000" dirty="0"/>
              <a:t>: For analysis and visualization.</a:t>
            </a:r>
          </a:p>
          <a:p>
            <a:pPr marL="50800" indent="0" algn="l"/>
            <a:r>
              <a:rPr lang="en-US" sz="2000" b="1" dirty="0"/>
              <a:t>Power Query</a:t>
            </a:r>
            <a:r>
              <a:rPr lang="en-US" sz="2000" dirty="0"/>
              <a:t>: For data cleaning and transformation.</a:t>
            </a:r>
          </a:p>
          <a:p>
            <a:pPr marL="50800" indent="0" algn="l"/>
            <a:r>
              <a:rPr lang="en-US" sz="2000" b="1" dirty="0"/>
              <a:t>DAX: </a:t>
            </a:r>
            <a:r>
              <a:rPr lang="en-US" sz="2000" dirty="0"/>
              <a:t>For custom calculations and KPIs.</a:t>
            </a:r>
          </a:p>
          <a:p>
            <a:pPr marL="50800" indent="0"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Dictionary: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Columns Explanation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 algn="l"/>
            <a:r>
              <a:rPr lang="en-US" sz="2000" b="1" dirty="0"/>
              <a:t>Excel: </a:t>
            </a:r>
            <a:r>
              <a:rPr lang="en-US" sz="2000" dirty="0"/>
              <a:t>Original data source.</a:t>
            </a:r>
          </a:p>
          <a:p>
            <a:pPr marL="50800" indent="0" algn="l"/>
            <a:r>
              <a:rPr lang="en-US" sz="2000" b="1" dirty="0"/>
              <a:t>Power BI Service: </a:t>
            </a:r>
            <a:r>
              <a:rPr lang="en-US" sz="2000" dirty="0"/>
              <a:t>For sharing the dashboard.</a:t>
            </a:r>
          </a:p>
          <a:p>
            <a:pPr marL="50800" indent="0" algn="l"/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1A557-A8FB-4EAF-607E-53B2F38EDB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7" name="Google Shape;145;p5">
            <a:extLst>
              <a:ext uri="{FF2B5EF4-FFF2-40B4-BE49-F238E27FC236}">
                <a16:creationId xmlns:a16="http://schemas.microsoft.com/office/drawing/2014/main" id="{3CF1B804-7781-FF00-587C-2986B93D4FD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5/9/2025</a:t>
            </a:r>
            <a:endParaRPr dirty="0"/>
          </a:p>
        </p:txBody>
      </p:sp>
      <p:pic>
        <p:nvPicPr>
          <p:cNvPr id="10" name="Google Shape;165;p6" title="download.png">
            <a:extLst>
              <a:ext uri="{FF2B5EF4-FFF2-40B4-BE49-F238E27FC236}">
                <a16:creationId xmlns:a16="http://schemas.microsoft.com/office/drawing/2014/main" id="{B4C96CF9-FD97-5286-B2AF-7EA2A1D730B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72;p7">
            <a:extLst>
              <a:ext uri="{FF2B5EF4-FFF2-40B4-BE49-F238E27FC236}">
                <a16:creationId xmlns:a16="http://schemas.microsoft.com/office/drawing/2014/main" id="{8618F1A5-CF2E-F10A-6A8B-86EC3A5DA96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875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9455-1C18-B3CE-56FB-E8220A3E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869" y="1020055"/>
            <a:ext cx="9144000" cy="976025"/>
          </a:xfrm>
        </p:spPr>
        <p:txBody>
          <a:bodyPr>
            <a:noAutofit/>
          </a:bodyPr>
          <a:lstStyle/>
          <a:p>
            <a:r>
              <a:rPr lang="en-US" sz="3200" b="1" dirty="0"/>
              <a:t>Live Application + Test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8A88D-4B5B-C3F8-AC66-0709C0AF1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0175" y="2516897"/>
            <a:ext cx="8576955" cy="3318636"/>
          </a:xfrm>
        </p:spPr>
        <p:txBody>
          <a:bodyPr>
            <a:normAutofit/>
          </a:bodyPr>
          <a:lstStyle/>
          <a:p>
            <a:pPr marL="50800" indent="0" algn="l"/>
            <a:r>
              <a:rPr lang="en-US" sz="2000" b="1" dirty="0"/>
              <a:t>Current State:</a:t>
            </a:r>
            <a:r>
              <a:rPr lang="en-US" sz="2000" dirty="0"/>
              <a:t> Dashboard is published via Power BI Service (demo version).</a:t>
            </a:r>
            <a:endParaRPr lang="ar-EG" sz="2000" dirty="0"/>
          </a:p>
          <a:p>
            <a:pPr marL="50800" indent="0" algn="l"/>
            <a:endParaRPr lang="en-US" sz="2000" dirty="0"/>
          </a:p>
          <a:p>
            <a:pPr marL="50800" indent="0" algn="l"/>
            <a:r>
              <a:rPr lang="en-US" sz="2000" b="1" dirty="0"/>
              <a:t>Testing:</a:t>
            </a:r>
            <a:r>
              <a:rPr lang="en-US" sz="2000" dirty="0"/>
              <a:t> Validated filters, slicers, and KPIs.</a:t>
            </a:r>
            <a:endParaRPr lang="ar-EG" sz="2000" dirty="0"/>
          </a:p>
          <a:p>
            <a:pPr marL="50800" indent="0" algn="l"/>
            <a:endParaRPr lang="en-US" sz="2000" dirty="0"/>
          </a:p>
          <a:p>
            <a:pPr marL="50800" indent="0" algn="l"/>
            <a:r>
              <a:rPr lang="en-US" sz="2000" b="1" dirty="0"/>
              <a:t>Feedback:</a:t>
            </a:r>
            <a:r>
              <a:rPr lang="en-US" sz="2000" dirty="0"/>
              <a:t> Positive — intuitive and informative dashboards that highlight clear insights.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CBA5-C562-60C9-87EE-E9223C7A1F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5" name="Google Shape;145;p5">
            <a:extLst>
              <a:ext uri="{FF2B5EF4-FFF2-40B4-BE49-F238E27FC236}">
                <a16:creationId xmlns:a16="http://schemas.microsoft.com/office/drawing/2014/main" id="{BBF99738-36D0-95E3-4412-BE66D8A126C3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5/9/2025</a:t>
            </a:r>
            <a:endParaRPr dirty="0"/>
          </a:p>
        </p:txBody>
      </p:sp>
      <p:sp>
        <p:nvSpPr>
          <p:cNvPr id="7" name="Google Shape;172;p7">
            <a:extLst>
              <a:ext uri="{FF2B5EF4-FFF2-40B4-BE49-F238E27FC236}">
                <a16:creationId xmlns:a16="http://schemas.microsoft.com/office/drawing/2014/main" id="{5E30A75D-4C7C-59DB-D800-8B0FD6D94E2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Google Shape;175;p7" title="download.png">
            <a:extLst>
              <a:ext uri="{FF2B5EF4-FFF2-40B4-BE49-F238E27FC236}">
                <a16:creationId xmlns:a16="http://schemas.microsoft.com/office/drawing/2014/main" id="{DCB0A638-3A7D-DBD1-53E5-5808305FA1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5931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57DEF-A867-E46C-0E8A-F3A0CE8C3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4194"/>
            <a:ext cx="9144000" cy="477837"/>
          </a:xfrm>
        </p:spPr>
        <p:txBody>
          <a:bodyPr>
            <a:noAutofit/>
          </a:bodyPr>
          <a:lstStyle/>
          <a:p>
            <a:r>
              <a:rPr lang="en-US" sz="3200" b="1" dirty="0"/>
              <a:t>Deliverables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F1387-AA53-529C-C962-F647705D0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38528"/>
            <a:ext cx="9144000" cy="3523488"/>
          </a:xfrm>
        </p:spPr>
        <p:txBody>
          <a:bodyPr/>
          <a:lstStyle/>
          <a:p>
            <a:pPr marL="50800" indent="0" algn="l"/>
            <a:r>
              <a:rPr lang="en-US" b="1" dirty="0"/>
              <a:t>Final Project . </a:t>
            </a:r>
            <a:r>
              <a:rPr lang="en-US" b="1" dirty="0" err="1"/>
              <a:t>pbix</a:t>
            </a:r>
            <a:endParaRPr lang="en-US" b="1" dirty="0"/>
          </a:p>
          <a:p>
            <a:pPr marL="50800" indent="0" algn="l"/>
            <a:r>
              <a:rPr lang="en-US" b="1" dirty="0"/>
              <a:t>Final Project Report </a:t>
            </a:r>
            <a:r>
              <a:rPr lang="ar-EG" b="1" dirty="0"/>
              <a:t>)</a:t>
            </a:r>
            <a:r>
              <a:rPr lang="en-US" b="1" dirty="0"/>
              <a:t>PDF)</a:t>
            </a:r>
          </a:p>
          <a:p>
            <a:pPr marL="50800" indent="0" algn="l"/>
            <a:r>
              <a:rPr lang="en-US" b="1" dirty="0"/>
              <a:t>Data Model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Timeline: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Week 1: Data Cleaning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Week 2–3: DAX – Visualization – Data Dictionary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Week 4: Finalizing and Reporting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13388-DAF6-90B4-035E-86BEF86A07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5" name="Google Shape;172;p7">
            <a:extLst>
              <a:ext uri="{FF2B5EF4-FFF2-40B4-BE49-F238E27FC236}">
                <a16:creationId xmlns:a16="http://schemas.microsoft.com/office/drawing/2014/main" id="{8C50E465-BEBE-F051-1D00-B72146BA3E7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45;p5">
            <a:extLst>
              <a:ext uri="{FF2B5EF4-FFF2-40B4-BE49-F238E27FC236}">
                <a16:creationId xmlns:a16="http://schemas.microsoft.com/office/drawing/2014/main" id="{7A7E7921-5915-8C62-A008-2C72F01371B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5/9/2025</a:t>
            </a:r>
            <a:endParaRPr dirty="0"/>
          </a:p>
        </p:txBody>
      </p:sp>
      <p:pic>
        <p:nvPicPr>
          <p:cNvPr id="9" name="Google Shape;175;p7" title="download.png">
            <a:extLst>
              <a:ext uri="{FF2B5EF4-FFF2-40B4-BE49-F238E27FC236}">
                <a16:creationId xmlns:a16="http://schemas.microsoft.com/office/drawing/2014/main" id="{22F292E0-0FD9-1476-C638-124E3F0979F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093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D1C6-B207-FB7D-02E1-36C717300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95419"/>
            <a:ext cx="9144000" cy="477837"/>
          </a:xfrm>
        </p:spPr>
        <p:txBody>
          <a:bodyPr>
            <a:noAutofit/>
          </a:bodyPr>
          <a:lstStyle/>
          <a:p>
            <a:r>
              <a:rPr lang="en-US" sz="3200" b="1" i="0" u="none" strike="noStrike" cap="none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Project Team + Roles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14F29E-A218-DBBA-DCA0-25360E027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36064"/>
            <a:ext cx="9144000" cy="371856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Team Leader:</a:t>
            </a:r>
            <a:r>
              <a:rPr lang="en-US" dirty="0"/>
              <a:t> Mohamed Alaa Mahmoud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Team Members:</a:t>
            </a:r>
          </a:p>
          <a:p>
            <a:pPr marL="8509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Mohamed Alaa – Design Power BI dashboard</a:t>
            </a:r>
          </a:p>
          <a:p>
            <a:pPr marL="8509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Haneen Elsayed – Data Cleaning</a:t>
            </a:r>
          </a:p>
          <a:p>
            <a:pPr marL="8509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Ahmed </a:t>
            </a:r>
            <a:r>
              <a:rPr lang="en-US" dirty="0" err="1"/>
              <a:t>Emadeldin</a:t>
            </a:r>
            <a:r>
              <a:rPr lang="en-US" dirty="0"/>
              <a:t> – Visualization</a:t>
            </a:r>
          </a:p>
          <a:p>
            <a:pPr marL="8509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Ganna El-</a:t>
            </a:r>
            <a:r>
              <a:rPr lang="en-US" dirty="0" err="1"/>
              <a:t>Tabakh</a:t>
            </a:r>
            <a:r>
              <a:rPr lang="en-US" dirty="0"/>
              <a:t> – Analysis</a:t>
            </a:r>
          </a:p>
          <a:p>
            <a:pPr marL="8509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Karim Ibrahim – QA &amp; Testing</a:t>
            </a:r>
          </a:p>
          <a:p>
            <a:pPr marL="8509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Hady Khaled – Documentation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Collaboration Tools:</a:t>
            </a:r>
            <a:r>
              <a:rPr lang="en-US" dirty="0"/>
              <a:t> Microsoft Teams, Zoom Meating,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E5286-9814-D44D-C8FE-E3175A1727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5" name="Google Shape;172;p7">
            <a:extLst>
              <a:ext uri="{FF2B5EF4-FFF2-40B4-BE49-F238E27FC236}">
                <a16:creationId xmlns:a16="http://schemas.microsoft.com/office/drawing/2014/main" id="{1ADA6666-8AB6-F990-EAFD-545D99930BD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45;p5">
            <a:extLst>
              <a:ext uri="{FF2B5EF4-FFF2-40B4-BE49-F238E27FC236}">
                <a16:creationId xmlns:a16="http://schemas.microsoft.com/office/drawing/2014/main" id="{B51233DE-6FC9-9291-4EEF-6FD3101CFB03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5/9/2025</a:t>
            </a:r>
            <a:endParaRPr dirty="0"/>
          </a:p>
        </p:txBody>
      </p:sp>
      <p:pic>
        <p:nvPicPr>
          <p:cNvPr id="7" name="Google Shape;175;p7" title="download.png">
            <a:extLst>
              <a:ext uri="{FF2B5EF4-FFF2-40B4-BE49-F238E27FC236}">
                <a16:creationId xmlns:a16="http://schemas.microsoft.com/office/drawing/2014/main" id="{5858F720-53DA-3547-B0C3-0E12DF24959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5127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DBA3D594339B458016B8D6FC80793E" ma:contentTypeVersion="6" ma:contentTypeDescription="Create a new document." ma:contentTypeScope="" ma:versionID="63552f8579260f022d028e6495435934">
  <xsd:schema xmlns:xsd="http://www.w3.org/2001/XMLSchema" xmlns:xs="http://www.w3.org/2001/XMLSchema" xmlns:p="http://schemas.microsoft.com/office/2006/metadata/properties" xmlns:ns3="f5dd6aa1-ad5b-45ad-ad79-1e57bb74a30f" targetNamespace="http://schemas.microsoft.com/office/2006/metadata/properties" ma:root="true" ma:fieldsID="d745186fe5b969a8a61fc9f3e2093576" ns3:_="">
    <xsd:import namespace="f5dd6aa1-ad5b-45ad-ad79-1e57bb74a3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dd6aa1-ad5b-45ad-ad79-1e57bb74a3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5dd6aa1-ad5b-45ad-ad79-1e57bb74a30f" xsi:nil="true"/>
  </documentManagement>
</p:properties>
</file>

<file path=customXml/itemProps1.xml><?xml version="1.0" encoding="utf-8"?>
<ds:datastoreItem xmlns:ds="http://schemas.openxmlformats.org/officeDocument/2006/customXml" ds:itemID="{004BF573-8BE4-4F32-BE6D-3386B29849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2B51B2-7294-48B0-BDA7-C2B7AADF99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dd6aa1-ad5b-45ad-ad79-1e57bb74a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3D71A6-17DA-40A4-8D4E-34432E254251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f5dd6aa1-ad5b-45ad-ad79-1e57bb74a30f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</TotalTime>
  <Words>484</Words>
  <Application>Microsoft Office PowerPoint</Application>
  <PresentationFormat>Widescreen</PresentationFormat>
  <Paragraphs>86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Roboto</vt:lpstr>
      <vt:lpstr>Calibri</vt:lpstr>
      <vt:lpstr>Aptos</vt:lpstr>
      <vt:lpstr>Office Theme</vt:lpstr>
      <vt:lpstr>Project Title: MTA Daily Ridership Analysis</vt:lpstr>
      <vt:lpstr>Project Idea </vt:lpstr>
      <vt:lpstr> Project Wireframe</vt:lpstr>
      <vt:lpstr>End Users + Features</vt:lpstr>
      <vt:lpstr>Data Structure</vt:lpstr>
      <vt:lpstr>Programming Languages + Frameworks</vt:lpstr>
      <vt:lpstr>Live Application + Test</vt:lpstr>
      <vt:lpstr>Deliverables</vt:lpstr>
      <vt:lpstr>Project Team + Roles</vt:lpstr>
      <vt:lpstr>Dashboard Snapshots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SAMA</dc:creator>
  <cp:lastModifiedBy>محمد علاء محمود محمد مصطفى</cp:lastModifiedBy>
  <cp:revision>7</cp:revision>
  <dcterms:created xsi:type="dcterms:W3CDTF">2024-03-14T10:03:54Z</dcterms:created>
  <dcterms:modified xsi:type="dcterms:W3CDTF">2025-04-25T09:41:38Z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0x01010049DBA3D594339B458016B8D6FC80793E</vt:lpwstr>
  </property>
</Properties>
</file>